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4" r:id="rId2"/>
    <p:sldId id="276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9" r:id="rId12"/>
    <p:sldId id="290" r:id="rId13"/>
    <p:sldId id="288" r:id="rId14"/>
    <p:sldId id="284" r:id="rId15"/>
    <p:sldId id="285" r:id="rId16"/>
    <p:sldId id="286" r:id="rId17"/>
    <p:sldId id="28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79" autoAdjust="0"/>
  </p:normalViewPr>
  <p:slideViewPr>
    <p:cSldViewPr>
      <p:cViewPr varScale="1">
        <p:scale>
          <a:sx n="67" d="100"/>
          <a:sy n="67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44B41-4225-44C9-8B2B-AF0287C1B41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79B8F-FC12-4404-9433-BF93C73EC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0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79B8F-FC12-4404-9433-BF93C73EC7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8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79B8F-FC12-4404-9433-BF93C73EC7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4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DFAF-AE7C-4091-83D0-70144E77EB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EE727-59A5-4A0B-A89E-F191584625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0828E-25E8-4C44-85A7-11D85FB16A1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DE0F-1444-4F61-AA34-7887A739D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5644C-99EE-48FC-A363-5211CA53E9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058F-8146-41FA-91D3-CE4A090B77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CC3D-AFEA-4F51-B723-5280F6EDA1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7EB3-D606-4F4E-BCC1-B24A78EED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BC175-1933-42CC-B0DA-DC4E60E3FA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D05A-68B9-45B5-9D36-899CEAB689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88498-B623-4E0C-8D8A-9C386B08D2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D248F1C-E321-4F16-ABF8-B88B0921C5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144000" cy="1374775"/>
          </a:xfrm>
        </p:spPr>
        <p:txBody>
          <a:bodyPr/>
          <a:lstStyle/>
          <a:p>
            <a:r>
              <a:rPr lang="en-US" dirty="0"/>
              <a:t>11.0 Describe Animal Health Needs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0"/>
            <a:ext cx="9144000" cy="1828800"/>
          </a:xfrm>
        </p:spPr>
        <p:txBody>
          <a:bodyPr/>
          <a:lstStyle/>
          <a:p>
            <a:r>
              <a:rPr lang="en-US" dirty="0"/>
              <a:t>11.2 Describe the epidermis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914400"/>
          </a:xfrm>
        </p:spPr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2133600"/>
            <a:ext cx="4648200" cy="4114800"/>
          </a:xfrm>
        </p:spPr>
        <p:txBody>
          <a:bodyPr/>
          <a:lstStyle/>
          <a:p>
            <a:pPr marL="514350" indent="-514350" algn="l"/>
            <a:r>
              <a:rPr lang="en-US" dirty="0" smtClean="0"/>
              <a:t>.</a:t>
            </a:r>
          </a:p>
          <a:p>
            <a:pPr marL="514350" indent="-514350" algn="l"/>
            <a:endParaRPr lang="en-US" dirty="0"/>
          </a:p>
        </p:txBody>
      </p:sp>
      <p:pic>
        <p:nvPicPr>
          <p:cNvPr id="6" name="Picture 5" descr="leg_shinsplints_anatomy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09800"/>
            <a:ext cx="4191000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2590800"/>
            <a:ext cx="32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Periosteum</a:t>
            </a:r>
          </a:p>
          <a:p>
            <a:endParaRPr lang="en-US" sz="2800" dirty="0" smtClean="0"/>
          </a:p>
          <a:p>
            <a:pPr>
              <a:buFont typeface="Arial" charset="0"/>
              <a:buChar char="•"/>
            </a:pPr>
            <a:r>
              <a:rPr lang="en-US" sz="2800" dirty="0" smtClean="0"/>
              <a:t> Is a tough membrane that surrounds the bone.</a:t>
            </a:r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447800"/>
            <a:ext cx="87630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labeled skin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6" y="609600"/>
            <a:ext cx="8536394" cy="578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8001000" cy="4114800"/>
          </a:xfrm>
        </p:spPr>
        <p:txBody>
          <a:bodyPr/>
          <a:lstStyle/>
          <a:p>
            <a:pPr marL="514350" indent="-514350"/>
            <a:endParaRPr lang="en-US" dirty="0" smtClean="0"/>
          </a:p>
          <a:p>
            <a:pPr marL="514350" indent="-514350"/>
            <a:r>
              <a:rPr lang="en-US" sz="4400" dirty="0" smtClean="0"/>
              <a:t>“GO GET IT” Activity…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914400"/>
          </a:xfrm>
        </p:spPr>
        <p:txBody>
          <a:bodyPr/>
          <a:lstStyle/>
          <a:p>
            <a:r>
              <a:rPr lang="en-US" dirty="0" smtClean="0"/>
              <a:t>Skin Tissues</a:t>
            </a: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2133600"/>
            <a:ext cx="4648200" cy="4114800"/>
          </a:xfrm>
        </p:spPr>
        <p:txBody>
          <a:bodyPr/>
          <a:lstStyle/>
          <a:p>
            <a:pPr marL="514350" indent="-514350" algn="l"/>
            <a:r>
              <a:rPr lang="en-US" dirty="0" smtClean="0"/>
              <a:t>.</a:t>
            </a:r>
          </a:p>
          <a:p>
            <a:pPr marL="514350" indent="-514350" algn="l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2590800"/>
            <a:ext cx="32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Sweat Glands</a:t>
            </a:r>
          </a:p>
          <a:p>
            <a:endParaRPr lang="en-US" sz="2800" dirty="0" smtClean="0"/>
          </a:p>
          <a:p>
            <a:pPr>
              <a:buFont typeface="Arial" charset="0"/>
              <a:buChar char="•"/>
            </a:pPr>
            <a:r>
              <a:rPr lang="en-US" sz="2800" dirty="0" smtClean="0"/>
              <a:t>  Secrets sweat in response to change in body temperature.</a:t>
            </a:r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43698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914400"/>
          </a:xfrm>
        </p:spPr>
        <p:txBody>
          <a:bodyPr/>
          <a:lstStyle/>
          <a:p>
            <a:r>
              <a:rPr lang="en-US" dirty="0" smtClean="0"/>
              <a:t>Skin Tissues</a:t>
            </a: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2133600"/>
            <a:ext cx="4648200" cy="4114800"/>
          </a:xfrm>
        </p:spPr>
        <p:txBody>
          <a:bodyPr/>
          <a:lstStyle/>
          <a:p>
            <a:pPr marL="514350" indent="-514350" algn="l"/>
            <a:r>
              <a:rPr lang="en-US" dirty="0" smtClean="0"/>
              <a:t>.</a:t>
            </a:r>
          </a:p>
          <a:p>
            <a:pPr marL="514350" indent="-514350" algn="l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590800"/>
            <a:ext cx="365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Sebaceous gland</a:t>
            </a:r>
          </a:p>
          <a:p>
            <a:endParaRPr lang="en-US" sz="2800" dirty="0" smtClean="0"/>
          </a:p>
          <a:p>
            <a:pPr>
              <a:buFont typeface="Arial" charset="0"/>
              <a:buChar char="•"/>
            </a:pPr>
            <a:r>
              <a:rPr lang="en-US" sz="2800" dirty="0" smtClean="0"/>
              <a:t> secrets oil along surface of skin to maintain flexibility and waterproof</a:t>
            </a:r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199" y="1981200"/>
            <a:ext cx="373380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914400"/>
          </a:xfrm>
        </p:spPr>
        <p:txBody>
          <a:bodyPr/>
          <a:lstStyle/>
          <a:p>
            <a:r>
              <a:rPr lang="en-US" dirty="0" smtClean="0"/>
              <a:t>Skin Tissues</a:t>
            </a: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2133600"/>
            <a:ext cx="4648200" cy="4114800"/>
          </a:xfrm>
        </p:spPr>
        <p:txBody>
          <a:bodyPr/>
          <a:lstStyle/>
          <a:p>
            <a:pPr marL="514350" indent="-514350" algn="l"/>
            <a:r>
              <a:rPr lang="en-US" dirty="0" smtClean="0"/>
              <a:t>.</a:t>
            </a:r>
          </a:p>
          <a:p>
            <a:pPr marL="514350" indent="-514350" algn="l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590800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 Hair Follicles</a:t>
            </a:r>
          </a:p>
          <a:p>
            <a:pPr>
              <a:buFont typeface="Arial" charset="0"/>
              <a:buChar char="•"/>
            </a:pPr>
            <a:endParaRPr lang="en-US" sz="2800" dirty="0" smtClean="0"/>
          </a:p>
          <a:p>
            <a:pPr>
              <a:buFont typeface="Arial" charset="0"/>
              <a:buChar char="•"/>
            </a:pPr>
            <a:r>
              <a:rPr lang="en-US" sz="2800" dirty="0" smtClean="0"/>
              <a:t> Rapid cell growth at base enables hair growth</a:t>
            </a:r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199" y="1981200"/>
            <a:ext cx="373380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914400"/>
          </a:xfrm>
        </p:spPr>
        <p:txBody>
          <a:bodyPr/>
          <a:lstStyle/>
          <a:p>
            <a:r>
              <a:rPr lang="en-US" dirty="0" smtClean="0"/>
              <a:t>Skin Tissues</a:t>
            </a: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2133600"/>
            <a:ext cx="4648200" cy="4114800"/>
          </a:xfrm>
        </p:spPr>
        <p:txBody>
          <a:bodyPr/>
          <a:lstStyle/>
          <a:p>
            <a:pPr marL="514350" indent="-514350" algn="l"/>
            <a:r>
              <a:rPr lang="en-US" dirty="0" smtClean="0"/>
              <a:t>.</a:t>
            </a:r>
          </a:p>
          <a:p>
            <a:pPr marL="514350" indent="-514350" algn="l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877878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 Nail Matrix</a:t>
            </a:r>
          </a:p>
          <a:p>
            <a:pPr>
              <a:buFont typeface="Arial" charset="0"/>
              <a:buChar char="•"/>
            </a:pPr>
            <a:endParaRPr lang="en-US" sz="2800" dirty="0" smtClean="0"/>
          </a:p>
          <a:p>
            <a:pPr>
              <a:buFont typeface="Arial" charset="0"/>
              <a:buChar char="•"/>
            </a:pPr>
            <a:r>
              <a:rPr lang="en-US" sz="2800" dirty="0" smtClean="0"/>
              <a:t>  At tips of fingers and toes</a:t>
            </a:r>
          </a:p>
          <a:p>
            <a:pPr>
              <a:buFont typeface="Arial" charset="0"/>
              <a:buChar char="•"/>
            </a:pPr>
            <a:endParaRPr lang="en-US" sz="2800" dirty="0" smtClean="0"/>
          </a:p>
          <a:p>
            <a:pPr>
              <a:buFont typeface="Arial" charset="0"/>
              <a:buChar char="•"/>
            </a:pPr>
            <a:r>
              <a:rPr lang="en-US" sz="2800" dirty="0" smtClean="0"/>
              <a:t> Keratin fills the cells of the nail matrix to produce protective layer.</a:t>
            </a:r>
          </a:p>
          <a:p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933825"/>
            <a:ext cx="36576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828800"/>
            <a:ext cx="271803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9144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2362200"/>
            <a:ext cx="9144000" cy="3276600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en-US" sz="3200" dirty="0" smtClean="0">
                <a:solidFill>
                  <a:schemeClr val="tx1"/>
                </a:solidFill>
              </a:rPr>
              <a:t>Explain the function/organization of the integumentary system.</a:t>
            </a:r>
          </a:p>
          <a:p>
            <a:pPr marL="514350" indent="-514350" algn="l">
              <a:buAutoNum type="arabicParenR"/>
            </a:pPr>
            <a:r>
              <a:rPr lang="en-US" sz="3200" dirty="0" smtClean="0">
                <a:solidFill>
                  <a:schemeClr val="tx1"/>
                </a:solidFill>
              </a:rPr>
              <a:t>Identify four of the six terms associated with the integumentary system.</a:t>
            </a:r>
          </a:p>
          <a:p>
            <a:pPr marL="514350" indent="-514350" algn="l">
              <a:buAutoNum type="arabicParenR"/>
            </a:pPr>
            <a:r>
              <a:rPr lang="en-US" sz="3200" dirty="0" smtClean="0">
                <a:solidFill>
                  <a:schemeClr val="tx1"/>
                </a:solidFill>
              </a:rPr>
              <a:t>Name and explain the four different tissues of the skin.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144000" cy="1374775"/>
          </a:xfrm>
        </p:spPr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0"/>
            <a:ext cx="9144000" cy="1828800"/>
          </a:xfrm>
        </p:spPr>
        <p:txBody>
          <a:bodyPr/>
          <a:lstStyle/>
          <a:p>
            <a:r>
              <a:rPr lang="en-US" dirty="0" smtClean="0"/>
              <a:t>* What are some characteristics of “skin”?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914400"/>
          </a:xfrm>
        </p:spPr>
        <p:txBody>
          <a:bodyPr/>
          <a:lstStyle/>
          <a:p>
            <a:r>
              <a:rPr lang="en-US" dirty="0" smtClean="0"/>
              <a:t>What is the Integumentary System?</a:t>
            </a: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133600"/>
            <a:ext cx="9144000" cy="3352800"/>
          </a:xfrm>
        </p:spPr>
        <p:txBody>
          <a:bodyPr>
            <a:normAutofit/>
          </a:bodyPr>
          <a:lstStyle/>
          <a:p>
            <a:pPr marL="514350" indent="-514350" algn="l"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Outermost layer of the body</a:t>
            </a:r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Refers specifically to the skin</a:t>
            </a:r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Integument – comes directly from the word “Latin”, which means “cover”</a:t>
            </a:r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The first line of defense to invasive microbes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36163" y="1295400"/>
            <a:ext cx="9144000" cy="3505200"/>
          </a:xfrm>
        </p:spPr>
        <p:txBody>
          <a:bodyPr>
            <a:noAutofit/>
          </a:bodyPr>
          <a:lstStyle/>
          <a:p>
            <a:pPr marL="514350" indent="-514350" algn="l"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Is made up of the body’s largest organ – SKIN!</a:t>
            </a:r>
          </a:p>
          <a:p>
            <a:pPr marL="514350" indent="-514350" algn="l">
              <a:buFont typeface="Arial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What is its function/purpose?</a:t>
            </a:r>
          </a:p>
          <a:p>
            <a:pPr marL="514350" indent="-514350" algn="l"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</a:rPr>
              <a:t>Protects the body from infections and injury.</a:t>
            </a:r>
          </a:p>
          <a:p>
            <a:pPr marL="514350" indent="-514350" algn="l"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</a:rPr>
              <a:t>Regulates body temperature</a:t>
            </a:r>
          </a:p>
          <a:p>
            <a:pPr marL="514350" indent="-514350" algn="l"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</a:rPr>
              <a:t>Removes waste from the body</a:t>
            </a:r>
          </a:p>
          <a:p>
            <a:pPr marL="514350" indent="-514350" algn="l"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</a:rPr>
              <a:t>Protects against ultraviolet rays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914400"/>
          </a:xfrm>
        </p:spPr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2133600"/>
            <a:ext cx="4953000" cy="41148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sz="2800" dirty="0" smtClean="0">
                <a:solidFill>
                  <a:schemeClr val="tx1"/>
                </a:solidFill>
              </a:rPr>
              <a:t>Epidermis </a:t>
            </a:r>
          </a:p>
          <a:p>
            <a:pPr marL="514350" indent="-514350" algn="l"/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Outermost layer of skin</a:t>
            </a:r>
          </a:p>
          <a:p>
            <a:pPr marL="514350" indent="-514350" algn="l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Creates keratin – basis of hair, nails, calluses</a:t>
            </a:r>
          </a:p>
          <a:p>
            <a:pPr marL="514350" indent="-514350" algn="l"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2" name="Picture 1" descr="Epidermis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4191000" cy="2598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914400"/>
          </a:xfrm>
        </p:spPr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133600"/>
            <a:ext cx="4419600" cy="41148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sz="2400" dirty="0" smtClean="0">
                <a:solidFill>
                  <a:schemeClr val="tx1"/>
                </a:solidFill>
              </a:rPr>
              <a:t>Dermis</a:t>
            </a:r>
          </a:p>
          <a:p>
            <a:pPr marL="514350" indent="-51435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Connective tissue</a:t>
            </a:r>
          </a:p>
          <a:p>
            <a:pPr marL="514350" indent="-51435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Provides structural support for the epidermis</a:t>
            </a:r>
          </a:p>
          <a:p>
            <a:pPr marL="514350" indent="-51435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Matrix for structures within skin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 descr="Dermatopathology - Libre Patholo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0"/>
            <a:ext cx="314325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914400"/>
          </a:xfrm>
        </p:spPr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2133600"/>
            <a:ext cx="3657600" cy="41148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sz="2800" dirty="0" smtClean="0">
                <a:solidFill>
                  <a:schemeClr val="tx1"/>
                </a:solidFill>
              </a:rPr>
              <a:t>Pigment</a:t>
            </a:r>
          </a:p>
          <a:p>
            <a:pPr marL="514350" indent="-514350" algn="l"/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Skin color due to production of melanocyte cells</a:t>
            </a:r>
          </a:p>
          <a:p>
            <a:pPr marL="514350" indent="-514350" algn="l"/>
            <a:endParaRPr lang="en-US" sz="2800" dirty="0"/>
          </a:p>
        </p:txBody>
      </p:sp>
      <p:pic>
        <p:nvPicPr>
          <p:cNvPr id="2" name="Picture 1" descr="Melanocyte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81606"/>
            <a:ext cx="5105400" cy="3880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914400"/>
          </a:xfrm>
        </p:spPr>
        <p:txBody>
          <a:bodyPr/>
          <a:lstStyle/>
          <a:p>
            <a:r>
              <a:rPr lang="en-US" dirty="0" smtClean="0"/>
              <a:t>Integumentary System</a:t>
            </a: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133600"/>
            <a:ext cx="3962400" cy="41148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sz="3600" dirty="0" smtClean="0">
                <a:solidFill>
                  <a:schemeClr val="tx1"/>
                </a:solidFill>
              </a:rPr>
              <a:t>Subcutaneous</a:t>
            </a:r>
          </a:p>
          <a:p>
            <a:pPr marL="514350" indent="-514350" algn="l"/>
            <a:endParaRPr lang="en-US" sz="36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The area between the skin and tissues.</a:t>
            </a:r>
          </a:p>
          <a:p>
            <a:pPr marL="514350" indent="-514350" algn="l"/>
            <a:endParaRPr lang="en-US" sz="2800" dirty="0"/>
          </a:p>
        </p:txBody>
      </p:sp>
      <p:pic>
        <p:nvPicPr>
          <p:cNvPr id="2" name="Picture 1" descr="[Full text] Preparation, characterization, and potential application of chitosan, | DDD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41667" b="5827"/>
          <a:stretch/>
        </p:blipFill>
        <p:spPr>
          <a:xfrm>
            <a:off x="4038600" y="1877163"/>
            <a:ext cx="4953000" cy="4980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598</TotalTime>
  <Words>283</Words>
  <Application>Microsoft Office PowerPoint</Application>
  <PresentationFormat>On-screen Show (4:3)</PresentationFormat>
  <Paragraphs>70</Paragraphs>
  <Slides>17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Candara</vt:lpstr>
      <vt:lpstr>Symbol</vt:lpstr>
      <vt:lpstr>Waveform</vt:lpstr>
      <vt:lpstr>11.0 Describe Animal Health Needs</vt:lpstr>
      <vt:lpstr>Objectives</vt:lpstr>
      <vt:lpstr>Bell Work</vt:lpstr>
      <vt:lpstr>What is the Integumentary System?</vt:lpstr>
      <vt:lpstr>Integumentary System</vt:lpstr>
      <vt:lpstr>Integumentary System</vt:lpstr>
      <vt:lpstr>Integumentary System</vt:lpstr>
      <vt:lpstr>Integumentary System</vt:lpstr>
      <vt:lpstr>Integumentary System</vt:lpstr>
      <vt:lpstr>Integumentary System</vt:lpstr>
      <vt:lpstr>PowerPoint Presentation</vt:lpstr>
      <vt:lpstr>PowerPoint Presentation</vt:lpstr>
      <vt:lpstr>PowerPoint Presentation</vt:lpstr>
      <vt:lpstr>Skin Tissues</vt:lpstr>
      <vt:lpstr>Skin Tissues</vt:lpstr>
      <vt:lpstr>Skin Tissues</vt:lpstr>
      <vt:lpstr>Skin Tissues</vt:lpstr>
    </vt:vector>
  </TitlesOfParts>
  <Company>Agriculture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Arizona Agriscience Curriculum</dc:title>
  <dc:creator>temp</dc:creator>
  <cp:lastModifiedBy>Hartfield, Kevin</cp:lastModifiedBy>
  <cp:revision>29</cp:revision>
  <dcterms:created xsi:type="dcterms:W3CDTF">2006-06-15T23:15:32Z</dcterms:created>
  <dcterms:modified xsi:type="dcterms:W3CDTF">2019-11-18T17:25:40Z</dcterms:modified>
</cp:coreProperties>
</file>